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8"/>
    <p:restoredTop sz="94674"/>
  </p:normalViewPr>
  <p:slideViewPr>
    <p:cSldViewPr snapToGrid="0" snapToObjects="1">
      <p:cViewPr varScale="1">
        <p:scale>
          <a:sx n="66" d="100"/>
          <a:sy n="66" d="100"/>
        </p:scale>
        <p:origin x="208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Cecy\Downloads\20%20nm%20Ag%20T1%2010.11.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'[20 nm Ag T1 10.11.19.xlsx]Sheet1'!$G$13:$G$19</c:f>
                <c:numCache>
                  <c:formatCode>General</c:formatCode>
                  <c:ptCount val="7"/>
                  <c:pt idx="0">
                    <c:v>1.3314713837075516</c:v>
                  </c:pt>
                  <c:pt idx="1">
                    <c:v>31.262048951266934</c:v>
                  </c:pt>
                  <c:pt idx="2">
                    <c:v>3.0685939504172937</c:v>
                  </c:pt>
                  <c:pt idx="3">
                    <c:v>3.9944141511226459</c:v>
                  </c:pt>
                  <c:pt idx="4">
                    <c:v>24.281518006175677</c:v>
                  </c:pt>
                  <c:pt idx="5">
                    <c:v>15.355277075620235</c:v>
                  </c:pt>
                  <c:pt idx="6">
                    <c:v>23.276882762228734</c:v>
                  </c:pt>
                </c:numCache>
              </c:numRef>
            </c:plus>
            <c:minus>
              <c:numRef>
                <c:f>'[20 nm Ag T1 10.11.19.xlsx]Sheet1'!$G$13:$G$19</c:f>
                <c:numCache>
                  <c:formatCode>General</c:formatCode>
                  <c:ptCount val="7"/>
                  <c:pt idx="0">
                    <c:v>1.3314713837075516</c:v>
                  </c:pt>
                  <c:pt idx="1">
                    <c:v>31.262048951266934</c:v>
                  </c:pt>
                  <c:pt idx="2">
                    <c:v>3.0685939504172937</c:v>
                  </c:pt>
                  <c:pt idx="3">
                    <c:v>3.9944141511226459</c:v>
                  </c:pt>
                  <c:pt idx="4">
                    <c:v>24.281518006175677</c:v>
                  </c:pt>
                  <c:pt idx="5">
                    <c:v>15.355277075620235</c:v>
                  </c:pt>
                  <c:pt idx="6">
                    <c:v>23.276882762228734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numRef>
              <c:f>'[20 nm Ag T1 10.11.19.xlsx]Sheet1'!$B$13:$B$19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10</c:v>
                </c:pt>
                <c:pt idx="4">
                  <c:v>12.5</c:v>
                </c:pt>
                <c:pt idx="5">
                  <c:v>15</c:v>
                </c:pt>
                <c:pt idx="6">
                  <c:v>30</c:v>
                </c:pt>
              </c:numCache>
            </c:numRef>
          </c:cat>
          <c:val>
            <c:numRef>
              <c:f>'[20 nm Ag T1 10.11.19.xlsx]Sheet1'!$F$13:$F$19</c:f>
              <c:numCache>
                <c:formatCode>General</c:formatCode>
                <c:ptCount val="7"/>
                <c:pt idx="0">
                  <c:v>100</c:v>
                </c:pt>
                <c:pt idx="1">
                  <c:v>79.62598425196849</c:v>
                </c:pt>
                <c:pt idx="2">
                  <c:v>84.448818897637793</c:v>
                </c:pt>
                <c:pt idx="3">
                  <c:v>74.999999999999986</c:v>
                </c:pt>
                <c:pt idx="4">
                  <c:v>62.204724409448808</c:v>
                </c:pt>
                <c:pt idx="5">
                  <c:v>68.30708661417323</c:v>
                </c:pt>
                <c:pt idx="6">
                  <c:v>50.590551181102363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0-5640-ACFC-ADE4B1E90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27"/>
        <c:axId val="455179344"/>
        <c:axId val="455180128"/>
      </c:barChart>
      <c:catAx>
        <c:axId val="455179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20 nm AgNP concentration (µg/mL)</a:t>
                </a:r>
              </a:p>
            </c:rich>
          </c:tx>
          <c:layout>
            <c:manualLayout>
              <c:xMode val="edge"/>
              <c:yMode val="edge"/>
              <c:x val="0.23264384439967048"/>
              <c:y val="0.882445572353935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55180128"/>
        <c:crosses val="autoZero"/>
        <c:auto val="1"/>
        <c:lblAlgn val="ctr"/>
        <c:lblOffset val="100"/>
        <c:noMultiLvlLbl val="0"/>
      </c:catAx>
      <c:valAx>
        <c:axId val="4551801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CFU (% of control)</a:t>
                </a:r>
              </a:p>
            </c:rich>
          </c:tx>
          <c:layout>
            <c:manualLayout>
              <c:xMode val="edge"/>
              <c:yMode val="edge"/>
              <c:x val="1.3426411053956304E-2"/>
              <c:y val="0.139943640279227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dk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55179344"/>
        <c:crosses val="autoZero"/>
        <c:crossBetween val="between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082BDE2-F876-824C-A783-065610DB00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A443-28B3-D14F-A16A-47C5B4059D6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155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BDE2-F876-824C-A783-065610DB00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A443-28B3-D14F-A16A-47C5B4059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91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BDE2-F876-824C-A783-065610DB00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A443-28B3-D14F-A16A-47C5B4059D6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37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BDE2-F876-824C-A783-065610DB00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A443-28B3-D14F-A16A-47C5B4059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BDE2-F876-824C-A783-065610DB00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A443-28B3-D14F-A16A-47C5B4059D6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841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BDE2-F876-824C-A783-065610DB00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A443-28B3-D14F-A16A-47C5B4059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7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BDE2-F876-824C-A783-065610DB00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A443-28B3-D14F-A16A-47C5B4059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BDE2-F876-824C-A783-065610DB00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A443-28B3-D14F-A16A-47C5B4059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15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BDE2-F876-824C-A783-065610DB00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A443-28B3-D14F-A16A-47C5B4059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0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BDE2-F876-824C-A783-065610DB00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A443-28B3-D14F-A16A-47C5B4059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67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BDE2-F876-824C-A783-065610DB00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0A443-28B3-D14F-A16A-47C5B4059D6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89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082BDE2-F876-824C-A783-065610DB001D}" type="datetimeFigureOut">
              <a:rPr lang="en-US" smtClean="0"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980A443-28B3-D14F-A16A-47C5B4059D6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55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26AE2-2C7C-9B48-BCAF-BD17F8D1EB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Dose-toxicity characterization of silver nanoparticles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E2664-D742-F34F-8348-080F88E47B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Brielle </a:t>
            </a:r>
            <a:r>
              <a:rPr lang="en-US" dirty="0" err="1"/>
              <a:t>Januszewski</a:t>
            </a:r>
            <a:r>
              <a:rPr lang="en-US" dirty="0"/>
              <a:t> (Scholar)</a:t>
            </a:r>
          </a:p>
          <a:p>
            <a:r>
              <a:rPr lang="en-US" dirty="0"/>
              <a:t>Ana C. Barrios (Mentor)</a:t>
            </a:r>
          </a:p>
          <a:p>
            <a:r>
              <a:rPr lang="en-US" dirty="0"/>
              <a:t>Dr. François Perreault (PI)</a:t>
            </a:r>
          </a:p>
        </p:txBody>
      </p:sp>
    </p:spTree>
    <p:extLst>
      <p:ext uri="{BB962C8B-B14F-4D97-AF65-F5344CB8AC3E}">
        <p14:creationId xmlns:p14="http://schemas.microsoft.com/office/powerpoint/2010/main" val="1863941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2DD5-2884-194F-911E-D5B84DA3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EEC79-276F-0144-8C8E-D49060CD7794}"/>
              </a:ext>
            </a:extLst>
          </p:cNvPr>
          <p:cNvSpPr txBox="1"/>
          <p:nvPr/>
        </p:nvSpPr>
        <p:spPr>
          <a:xfrm>
            <a:off x="790664" y="1964353"/>
            <a:ext cx="1064906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3135313">
              <a:buAutoNum type="arabicPeriod"/>
            </a:pPr>
            <a:r>
              <a:rPr lang="en-US" sz="2400" dirty="0">
                <a:cs typeface="Times New Roman" panose="02020603050405020304" pitchFamily="18" charset="0"/>
              </a:rPr>
              <a:t>Soo-Hwan, K., Lee, H., Ryu, D., et al. (2011) Antibacterial Activity of Silver-nanoparticles Against </a:t>
            </a:r>
            <a:r>
              <a:rPr lang="en-US" sz="2400" i="1" dirty="0">
                <a:cs typeface="Times New Roman" panose="02020603050405020304" pitchFamily="18" charset="0"/>
              </a:rPr>
              <a:t>Staphylococcus aureus </a:t>
            </a:r>
            <a:r>
              <a:rPr lang="en-US" sz="2400" dirty="0">
                <a:cs typeface="Times New Roman" panose="02020603050405020304" pitchFamily="18" charset="0"/>
              </a:rPr>
              <a:t>and </a:t>
            </a:r>
            <a:r>
              <a:rPr lang="en-US" sz="2400" i="1" dirty="0">
                <a:cs typeface="Times New Roman" panose="02020603050405020304" pitchFamily="18" charset="0"/>
              </a:rPr>
              <a:t>Escherichia coli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i="1" dirty="0">
                <a:cs typeface="Times New Roman" panose="02020603050405020304" pitchFamily="18" charset="0"/>
              </a:rPr>
              <a:t>Korean J. </a:t>
            </a:r>
            <a:r>
              <a:rPr lang="en-US" sz="2400" i="1" dirty="0" err="1">
                <a:cs typeface="Times New Roman" panose="02020603050405020304" pitchFamily="18" charset="0"/>
              </a:rPr>
              <a:t>Microbiol</a:t>
            </a:r>
            <a:r>
              <a:rPr lang="en-US" sz="2400" i="1" dirty="0"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cs typeface="Times New Roman" panose="02020603050405020304" pitchFamily="18" charset="0"/>
              </a:rPr>
              <a:t>Biotechnol</a:t>
            </a:r>
            <a:r>
              <a:rPr lang="en-US" sz="2400" i="1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i="1" dirty="0">
                <a:cs typeface="Times New Roman" panose="02020603050405020304" pitchFamily="18" charset="0"/>
              </a:rPr>
              <a:t>39 (1)</a:t>
            </a:r>
            <a:r>
              <a:rPr lang="en-US" sz="2400" dirty="0">
                <a:cs typeface="Times New Roman" panose="02020603050405020304" pitchFamily="18" charset="0"/>
              </a:rPr>
              <a:t> 77-85. </a:t>
            </a:r>
          </a:p>
          <a:p>
            <a:pPr marL="514350" indent="-514350" defTabSz="3135313">
              <a:buAutoNum type="arabicPeriod"/>
            </a:pPr>
            <a:r>
              <a:rPr lang="en-US" sz="2400" dirty="0">
                <a:cs typeface="Times New Roman" panose="02020603050405020304" pitchFamily="18" charset="0"/>
              </a:rPr>
              <a:t>De </a:t>
            </a:r>
            <a:r>
              <a:rPr lang="en-US" sz="2400" dirty="0" err="1">
                <a:cs typeface="Times New Roman" panose="02020603050405020304" pitchFamily="18" charset="0"/>
              </a:rPr>
              <a:t>Faria</a:t>
            </a:r>
            <a:r>
              <a:rPr lang="en-US" sz="2400" dirty="0">
                <a:cs typeface="Times New Roman" panose="02020603050405020304" pitchFamily="18" charset="0"/>
              </a:rPr>
              <a:t>, A., Perreault, F., </a:t>
            </a:r>
            <a:r>
              <a:rPr lang="en-US" sz="2400" dirty="0" err="1">
                <a:cs typeface="Times New Roman" panose="02020603050405020304" pitchFamily="18" charset="0"/>
              </a:rPr>
              <a:t>Shaulsky</a:t>
            </a:r>
            <a:r>
              <a:rPr lang="en-US" sz="2400" dirty="0">
                <a:cs typeface="Times New Roman" panose="02020603050405020304" pitchFamily="18" charset="0"/>
              </a:rPr>
              <a:t>, E., et al. (2015) Antimicrobial </a:t>
            </a:r>
            <a:r>
              <a:rPr lang="en-US" sz="2400" dirty="0" err="1">
                <a:cs typeface="Times New Roman" panose="02020603050405020304" pitchFamily="18" charset="0"/>
              </a:rPr>
              <a:t>Electrospun</a:t>
            </a:r>
            <a:r>
              <a:rPr lang="en-US" sz="2400" dirty="0">
                <a:cs typeface="Times New Roman" panose="02020603050405020304" pitchFamily="18" charset="0"/>
              </a:rPr>
              <a:t> Biopolymer Nanofiber Mats Functionalized with Graphene Oxide-Silver Nanocomposites. </a:t>
            </a:r>
            <a:r>
              <a:rPr lang="en-US" sz="2400" i="1" dirty="0">
                <a:cs typeface="Times New Roman" panose="02020603050405020304" pitchFamily="18" charset="0"/>
              </a:rPr>
              <a:t>Applied Materials &amp; Interfaces, 7, </a:t>
            </a:r>
            <a:r>
              <a:rPr lang="en-US" sz="2400" dirty="0">
                <a:cs typeface="Times New Roman" panose="02020603050405020304" pitchFamily="18" charset="0"/>
              </a:rPr>
              <a:t>12751-12759. https://</a:t>
            </a:r>
            <a:r>
              <a:rPr lang="en-US" sz="2400" dirty="0" err="1">
                <a:cs typeface="Times New Roman" panose="02020603050405020304" pitchFamily="18" charset="0"/>
              </a:rPr>
              <a:t>doi.org</a:t>
            </a:r>
            <a:r>
              <a:rPr lang="en-US" sz="2400" dirty="0">
                <a:cs typeface="Times New Roman" panose="02020603050405020304" pitchFamily="18" charset="0"/>
              </a:rPr>
              <a:t>/10.1021/acsami.5b01639</a:t>
            </a:r>
          </a:p>
          <a:p>
            <a:pPr marL="514350" indent="-514350" defTabSz="3135313">
              <a:buAutoNum type="arabicPeriod"/>
            </a:pPr>
            <a:r>
              <a:rPr lang="en-US" sz="2400" dirty="0">
                <a:cs typeface="Times New Roman" panose="02020603050405020304" pitchFamily="18" charset="0"/>
              </a:rPr>
              <a:t>SCHER (2012) Toxicity and Assessment of Chemical Mixtures. https://</a:t>
            </a:r>
            <a:r>
              <a:rPr lang="en-US" sz="2400" dirty="0" err="1">
                <a:cs typeface="Times New Roman" panose="02020603050405020304" pitchFamily="18" charset="0"/>
              </a:rPr>
              <a:t>doi.org</a:t>
            </a:r>
            <a:r>
              <a:rPr lang="en-US" sz="2400" dirty="0">
                <a:cs typeface="Times New Roman" panose="02020603050405020304" pitchFamily="18" charset="0"/>
              </a:rPr>
              <a:t>/10.2772/21444</a:t>
            </a:r>
          </a:p>
          <a:p>
            <a:pPr marL="514350" indent="-514350" defTabSz="3135313">
              <a:buAutoNum type="arabicPeriod"/>
            </a:pPr>
            <a:r>
              <a:rPr lang="en-US" sz="2400" dirty="0">
                <a:cs typeface="Times New Roman" panose="02020603050405020304" pitchFamily="18" charset="0"/>
              </a:rPr>
              <a:t>Chen, J., </a:t>
            </a:r>
            <a:r>
              <a:rPr lang="en-US" sz="2400" dirty="0" err="1">
                <a:cs typeface="Times New Roman" panose="02020603050405020304" pitchFamily="18" charset="0"/>
              </a:rPr>
              <a:t>Zongming</a:t>
            </a:r>
            <a:r>
              <a:rPr lang="en-US" sz="2400" dirty="0">
                <a:cs typeface="Times New Roman" panose="02020603050405020304" pitchFamily="18" charset="0"/>
              </a:rPr>
              <a:t>, X., Lowry, G. V., et al. (2011) Effect of natural organic matter on toxicity and reactivity of </a:t>
            </a:r>
            <a:r>
              <a:rPr lang="en-US" sz="2400" dirty="0" err="1">
                <a:cs typeface="Times New Roman" panose="02020603050405020304" pitchFamily="18" charset="0"/>
              </a:rPr>
              <a:t>nano</a:t>
            </a:r>
            <a:r>
              <a:rPr lang="en-US" sz="2400" dirty="0">
                <a:cs typeface="Times New Roman" panose="02020603050405020304" pitchFamily="18" charset="0"/>
              </a:rPr>
              <a:t>-scale zero-valent iron. </a:t>
            </a:r>
            <a:r>
              <a:rPr lang="en-US" sz="2400" i="1" dirty="0">
                <a:cs typeface="Times New Roman" panose="02020603050405020304" pitchFamily="18" charset="0"/>
              </a:rPr>
              <a:t>Water Research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cs typeface="Times New Roman" panose="02020603050405020304" pitchFamily="18" charset="0"/>
              </a:rPr>
              <a:t>45</a:t>
            </a:r>
            <a:r>
              <a:rPr lang="en-US" sz="2400" dirty="0">
                <a:cs typeface="Times New Roman" panose="02020603050405020304" pitchFamily="18" charset="0"/>
              </a:rPr>
              <a:t>, 1995-2001. https://</a:t>
            </a:r>
            <a:r>
              <a:rPr lang="en-US" sz="2400" dirty="0" err="1">
                <a:cs typeface="Times New Roman" panose="02020603050405020304" pitchFamily="18" charset="0"/>
              </a:rPr>
              <a:t>doi.org</a:t>
            </a:r>
            <a:r>
              <a:rPr lang="en-US" sz="2400" dirty="0">
                <a:cs typeface="Times New Roman" panose="02020603050405020304" pitchFamily="18" charset="0"/>
              </a:rPr>
              <a:t>/10.1016/j.waters.2010.11.036</a:t>
            </a:r>
          </a:p>
          <a:p>
            <a:pPr marL="457200" indent="-457200" defTabSz="3135313">
              <a:buFont typeface="Arial" panose="020B0604020202020204" pitchFamily="34" charset="0"/>
              <a:buChar char="•"/>
            </a:pPr>
            <a:endParaRPr lang="en-US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627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5FAE-C56B-FB42-BFF3-14EBF3B3C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514D56-3C5B-9A40-BA7E-7F4C02C97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141" y="1851368"/>
            <a:ext cx="4399331" cy="2072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424DE-7920-B64C-AD73-B642173CA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003" y="2084832"/>
            <a:ext cx="5397500" cy="3035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FAE7C9-D3F1-C042-850D-9D07E4DCA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001" y="4672523"/>
            <a:ext cx="2330308" cy="1747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38BBD4-E092-8244-96E0-935332C4AF7E}"/>
              </a:ext>
            </a:extLst>
          </p:cNvPr>
          <p:cNvSpPr txBox="1"/>
          <p:nvPr/>
        </p:nvSpPr>
        <p:spPr>
          <a:xfrm>
            <a:off x="1924053" y="3897719"/>
            <a:ext cx="177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Graphene Oxide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A03BD9-9FD8-B24F-84ED-E4814C1A0D01}"/>
              </a:ext>
            </a:extLst>
          </p:cNvPr>
          <p:cNvSpPr txBox="1"/>
          <p:nvPr/>
        </p:nvSpPr>
        <p:spPr>
          <a:xfrm>
            <a:off x="1803341" y="6420254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Silver Nanoparticles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19F12-BC19-C442-AB31-153A0173CEF3}"/>
              </a:ext>
            </a:extLst>
          </p:cNvPr>
          <p:cNvSpPr txBox="1"/>
          <p:nvPr/>
        </p:nvSpPr>
        <p:spPr>
          <a:xfrm>
            <a:off x="8103622" y="5120132"/>
            <a:ext cx="298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Silver Nanoparticle Doped Graphene Oxide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55D04-7865-AF46-9F02-FE353BF136EE}"/>
              </a:ext>
            </a:extLst>
          </p:cNvPr>
          <p:cNvSpPr txBox="1"/>
          <p:nvPr/>
        </p:nvSpPr>
        <p:spPr>
          <a:xfrm>
            <a:off x="2624880" y="421085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4EA7DB-A997-9542-9E3F-951C590A686A}"/>
              </a:ext>
            </a:extLst>
          </p:cNvPr>
          <p:cNvCxnSpPr>
            <a:cxnSpLocks/>
          </p:cNvCxnSpPr>
          <p:nvPr/>
        </p:nvCxnSpPr>
        <p:spPr>
          <a:xfrm flipV="1">
            <a:off x="4163939" y="4210858"/>
            <a:ext cx="2167599" cy="14603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A890B0-B9C3-6741-9228-975261816FCC}"/>
              </a:ext>
            </a:extLst>
          </p:cNvPr>
          <p:cNvCxnSpPr>
            <a:cxnSpLocks/>
          </p:cNvCxnSpPr>
          <p:nvPr/>
        </p:nvCxnSpPr>
        <p:spPr>
          <a:xfrm>
            <a:off x="4954433" y="3350984"/>
            <a:ext cx="1377105" cy="78494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79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5FAE-C56B-FB42-BFF3-14EBF3B3C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/>
              <a:t>Materials and methods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27619F-BD46-1947-B560-F4F01228CA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89" y="1805719"/>
            <a:ext cx="1844365" cy="1383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09F790-8666-1E4A-9B7A-D5C27BFFC8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346" y="4129588"/>
            <a:ext cx="2345850" cy="17707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4F6145-33E8-654F-81BF-C9098BDFD47D}"/>
              </a:ext>
            </a:extLst>
          </p:cNvPr>
          <p:cNvSpPr txBox="1"/>
          <p:nvPr/>
        </p:nvSpPr>
        <p:spPr>
          <a:xfrm>
            <a:off x="7097749" y="5886032"/>
            <a:ext cx="270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Plates after incubation with </a:t>
            </a:r>
            <a:r>
              <a:rPr lang="en-US" i="1" dirty="0">
                <a:cs typeface="Times New Roman" panose="02020603050405020304" pitchFamily="18" charset="0"/>
              </a:rPr>
              <a:t>E. coli</a:t>
            </a:r>
            <a:r>
              <a:rPr lang="en-US" dirty="0">
                <a:cs typeface="Times New Roman" panose="02020603050405020304" pitchFamily="18" charset="0"/>
              </a:rPr>
              <a:t> colonies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B2ABFF-42A6-D441-AD27-4EA230C8A35B}"/>
              </a:ext>
            </a:extLst>
          </p:cNvPr>
          <p:cNvGrpSpPr/>
          <p:nvPr/>
        </p:nvGrpSpPr>
        <p:grpSpPr>
          <a:xfrm>
            <a:off x="2969647" y="2177558"/>
            <a:ext cx="1374596" cy="923330"/>
            <a:chOff x="765490" y="2916287"/>
            <a:chExt cx="1374596" cy="92333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8E6C6E5-416D-894D-9B19-8AB5F578E215}"/>
                </a:ext>
              </a:extLst>
            </p:cNvPr>
            <p:cNvSpPr txBox="1"/>
            <p:nvPr/>
          </p:nvSpPr>
          <p:spPr>
            <a:xfrm>
              <a:off x="765490" y="2916287"/>
              <a:ext cx="1374596" cy="9233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cs typeface="Times New Roman" panose="02020603050405020304" pitchFamily="18" charset="0"/>
                </a:rPr>
                <a:t>100 nm</a:t>
              </a:r>
            </a:p>
            <a:p>
              <a:pPr algn="r"/>
              <a:r>
                <a:rPr lang="en-US" dirty="0">
                  <a:cs typeface="Times New Roman" panose="02020603050405020304" pitchFamily="18" charset="0"/>
                </a:rPr>
                <a:t>50 nm</a:t>
              </a:r>
            </a:p>
            <a:p>
              <a:pPr algn="r"/>
              <a:r>
                <a:rPr lang="en-US" dirty="0">
                  <a:cs typeface="Times New Roman" panose="02020603050405020304" pitchFamily="18" charset="0"/>
                </a:rPr>
                <a:t>20 nm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883AA50-2644-3344-8DFF-956A381DF14B}"/>
                </a:ext>
              </a:extLst>
            </p:cNvPr>
            <p:cNvGrpSpPr/>
            <p:nvPr/>
          </p:nvGrpSpPr>
          <p:grpSpPr>
            <a:xfrm>
              <a:off x="1024128" y="2968303"/>
              <a:ext cx="232685" cy="787032"/>
              <a:chOff x="11000685" y="11383052"/>
              <a:chExt cx="405114" cy="137044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547422E-D00E-8E45-AA63-BCEC35DA2294}"/>
                  </a:ext>
                </a:extLst>
              </p:cNvPr>
              <p:cNvSpPr/>
              <p:nvPr/>
            </p:nvSpPr>
            <p:spPr bwMode="auto">
              <a:xfrm>
                <a:off x="11000685" y="11383052"/>
                <a:ext cx="405114" cy="40511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C66E26C-1D56-2948-B752-8C4E16A14958}"/>
                  </a:ext>
                </a:extLst>
              </p:cNvPr>
              <p:cNvSpPr/>
              <p:nvPr/>
            </p:nvSpPr>
            <p:spPr bwMode="auto">
              <a:xfrm>
                <a:off x="11054246" y="11950134"/>
                <a:ext cx="331276" cy="331276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CE1746F-6DF6-EE47-92B2-C2EF2386CE92}"/>
                  </a:ext>
                </a:extLst>
              </p:cNvPr>
              <p:cNvSpPr/>
              <p:nvPr/>
            </p:nvSpPr>
            <p:spPr bwMode="auto">
              <a:xfrm>
                <a:off x="11119917" y="12519203"/>
                <a:ext cx="234289" cy="234289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9E8CEAD-1ACF-8C44-AFB3-C3893D9728D0}"/>
              </a:ext>
            </a:extLst>
          </p:cNvPr>
          <p:cNvSpPr txBox="1"/>
          <p:nvPr/>
        </p:nvSpPr>
        <p:spPr>
          <a:xfrm>
            <a:off x="2405479" y="1808226"/>
            <a:ext cx="250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Ag NPs of different sizes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5B8DE1-EFC0-9643-AEAC-841143DC65E4}"/>
              </a:ext>
            </a:extLst>
          </p:cNvPr>
          <p:cNvSpPr txBox="1"/>
          <p:nvPr/>
        </p:nvSpPr>
        <p:spPr>
          <a:xfrm>
            <a:off x="6909925" y="3188993"/>
            <a:ext cx="308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cs typeface="Times New Roman" panose="02020603050405020304" pitchFamily="18" charset="0"/>
              </a:rPr>
              <a:t>E. coli </a:t>
            </a:r>
            <a:r>
              <a:rPr lang="en-US" dirty="0">
                <a:cs typeface="Times New Roman" panose="02020603050405020304" pitchFamily="18" charset="0"/>
              </a:rPr>
              <a:t>cells were cultured and mixed with Ag NPs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7924477-F055-B04D-9033-3E82DBC6CF16}"/>
                  </a:ext>
                </a:extLst>
              </p:cNvPr>
              <p:cNvSpPr txBox="1"/>
              <p:nvPr/>
            </p:nvSpPr>
            <p:spPr>
              <a:xfrm>
                <a:off x="1866818" y="3097053"/>
                <a:ext cx="35802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cs typeface="Times New Roman" panose="02020603050405020304" pitchFamily="18" charset="0"/>
                  </a:rPr>
                  <a:t>Concentrations: 0-100 µg/L in </a:t>
                </a:r>
                <a14:m>
                  <m:oMath xmlns:m="http://schemas.openxmlformats.org/officeDocument/2006/math">
                    <m:r>
                      <a:rPr lang="en-US" b="0" i="1" smtClean="0">
                        <a:cs typeface="Times New Roman" panose="02020603050405020304" pitchFamily="18" charset="0"/>
                      </a:rPr>
                      <m:t>𝑁𝑎𝐻𝐶</m:t>
                    </m:r>
                    <m:sSub>
                      <m:sSubPr>
                        <m:ctrlPr>
                          <a:rPr lang="en-US" b="0" i="1" smtClean="0"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cs typeface="Times New Roman" panose="02020603050405020304" pitchFamily="18" charset="0"/>
                  </a:rPr>
                  <a:t> buffer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7924477-F055-B04D-9033-3E82DBC6C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818" y="3097053"/>
                <a:ext cx="3580253" cy="646331"/>
              </a:xfrm>
              <a:prstGeom prst="rect">
                <a:avLst/>
              </a:prstGeom>
              <a:blipFill>
                <a:blip r:embed="rId4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 descr="Image result for horizontal shaker table with vials">
            <a:extLst>
              <a:ext uri="{FF2B5EF4-FFF2-40B4-BE49-F238E27FC236}">
                <a16:creationId xmlns:a16="http://schemas.microsoft.com/office/drawing/2014/main" id="{17EFDBD1-6967-3142-8C12-C2CA09D35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37" y="4212705"/>
            <a:ext cx="2137504" cy="16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FEA4DCB-B991-4646-BD98-776E665B8B6E}"/>
              </a:ext>
            </a:extLst>
          </p:cNvPr>
          <p:cNvSpPr txBox="1"/>
          <p:nvPr/>
        </p:nvSpPr>
        <p:spPr>
          <a:xfrm>
            <a:off x="2766164" y="5640031"/>
            <a:ext cx="214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3 h exposure </a:t>
            </a:r>
          </a:p>
          <a:p>
            <a:pPr algn="ctr"/>
            <a:r>
              <a:rPr lang="en-US" dirty="0">
                <a:cs typeface="Times New Roman" panose="02020603050405020304" pitchFamily="18" charset="0"/>
              </a:rPr>
              <a:t>Room Temperature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831B06-5D42-4C48-9B5D-FAB141D4007A}"/>
              </a:ext>
            </a:extLst>
          </p:cNvPr>
          <p:cNvCxnSpPr/>
          <p:nvPr/>
        </p:nvCxnSpPr>
        <p:spPr>
          <a:xfrm>
            <a:off x="5447071" y="2555244"/>
            <a:ext cx="146285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A1B0B7-0109-284B-AEAF-78A7C2538CAB}"/>
              </a:ext>
            </a:extLst>
          </p:cNvPr>
          <p:cNvCxnSpPr/>
          <p:nvPr/>
        </p:nvCxnSpPr>
        <p:spPr>
          <a:xfrm>
            <a:off x="5210364" y="5217381"/>
            <a:ext cx="146285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C4D271-F922-CE41-8161-069FC20572A1}"/>
              </a:ext>
            </a:extLst>
          </p:cNvPr>
          <p:cNvCxnSpPr>
            <a:cxnSpLocks/>
          </p:cNvCxnSpPr>
          <p:nvPr/>
        </p:nvCxnSpPr>
        <p:spPr>
          <a:xfrm flipH="1">
            <a:off x="4780074" y="3835324"/>
            <a:ext cx="2317676" cy="6337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453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2DD5-2884-194F-911E-D5B84DA3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B2CAC1B-DE52-CE44-987B-48D2C1376E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072931"/>
              </p:ext>
            </p:extLst>
          </p:nvPr>
        </p:nvGraphicFramePr>
        <p:xfrm>
          <a:off x="744458" y="1855816"/>
          <a:ext cx="6232706" cy="3844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BC03002-5480-9F4E-A137-0F313A1BC622}"/>
              </a:ext>
            </a:extLst>
          </p:cNvPr>
          <p:cNvSpPr txBox="1"/>
          <p:nvPr/>
        </p:nvSpPr>
        <p:spPr>
          <a:xfrm>
            <a:off x="1070768" y="5700410"/>
            <a:ext cx="558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Antimicrobial Activity of </a:t>
            </a:r>
            <a:r>
              <a:rPr lang="en-US" dirty="0" err="1">
                <a:cs typeface="Times New Roman" panose="02020603050405020304" pitchFamily="18" charset="0"/>
              </a:rPr>
              <a:t>AgNPs</a:t>
            </a:r>
            <a:r>
              <a:rPr lang="en-US" dirty="0">
                <a:cs typeface="Times New Roman" panose="02020603050405020304" pitchFamily="18" charset="0"/>
              </a:rPr>
              <a:t> in </a:t>
            </a:r>
            <a:r>
              <a:rPr lang="en-US" dirty="0" err="1">
                <a:cs typeface="Times New Roman" panose="02020603050405020304" pitchFamily="18" charset="0"/>
              </a:rPr>
              <a:t>NaCl</a:t>
            </a:r>
            <a:r>
              <a:rPr lang="en-US" dirty="0">
                <a:cs typeface="Times New Roman" panose="02020603050405020304" pitchFamily="18" charset="0"/>
              </a:rPr>
              <a:t> solution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110D6B-E68A-0C42-A174-C9DF6B259FA9}"/>
              </a:ext>
            </a:extLst>
          </p:cNvPr>
          <p:cNvSpPr txBox="1"/>
          <p:nvPr/>
        </p:nvSpPr>
        <p:spPr>
          <a:xfrm>
            <a:off x="8677072" y="2645924"/>
            <a:ext cx="3035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135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Difficult to quantify dose-toxicity </a:t>
            </a:r>
          </a:p>
          <a:p>
            <a:pPr marL="457200" indent="-457200" defTabSz="3135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AgCl precipitates form after </a:t>
            </a:r>
            <a:r>
              <a:rPr lang="en-US" sz="2400" dirty="0" err="1">
                <a:cs typeface="Times New Roman" panose="02020603050405020304" pitchFamily="18" charset="0"/>
              </a:rPr>
              <a:t>AgNPs</a:t>
            </a:r>
            <a:r>
              <a:rPr lang="en-US" sz="2400" dirty="0">
                <a:cs typeface="Times New Roman" panose="02020603050405020304" pitchFamily="18" charset="0"/>
              </a:rPr>
              <a:t> reacts with </a:t>
            </a:r>
            <a:r>
              <a:rPr lang="en-US" sz="2400" dirty="0" err="1">
                <a:cs typeface="Times New Roman" panose="02020603050405020304" pitchFamily="18" charset="0"/>
              </a:rPr>
              <a:t>NaCl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</a:p>
          <a:p>
            <a:endParaRPr lang="en-US" sz="2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5296328-91B8-6643-B99C-3F53ED94ECE6}"/>
              </a:ext>
            </a:extLst>
          </p:cNvPr>
          <p:cNvCxnSpPr/>
          <p:nvPr/>
        </p:nvCxnSpPr>
        <p:spPr>
          <a:xfrm>
            <a:off x="7237379" y="3482502"/>
            <a:ext cx="116731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003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2DD5-2884-194F-911E-D5B84DA3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894CC-F4C2-8841-8A1C-0087399CA20D}"/>
              </a:ext>
            </a:extLst>
          </p:cNvPr>
          <p:cNvSpPr txBox="1"/>
          <p:nvPr/>
        </p:nvSpPr>
        <p:spPr>
          <a:xfrm>
            <a:off x="2648005" y="2096167"/>
            <a:ext cx="2631540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Silver precipitated by the chlorine in the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NaCl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 buffer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15346-4FCA-4A4D-A784-06AC11BE4F10}"/>
              </a:ext>
            </a:extLst>
          </p:cNvPr>
          <p:cNvSpPr txBox="1"/>
          <p:nvPr/>
        </p:nvSpPr>
        <p:spPr>
          <a:xfrm>
            <a:off x="2642230" y="4918374"/>
            <a:ext cx="2637316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Bacteria won’t grow during incubation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221C7-117A-0D4D-AF85-42D9A55BC142}"/>
              </a:ext>
            </a:extLst>
          </p:cNvPr>
          <p:cNvSpPr txBox="1"/>
          <p:nvPr/>
        </p:nvSpPr>
        <p:spPr>
          <a:xfrm>
            <a:off x="2642229" y="3053990"/>
            <a:ext cx="2637316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New buffer prevents growth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57513-9C5D-9846-A183-EF0AE1D052BE}"/>
              </a:ext>
            </a:extLst>
          </p:cNvPr>
          <p:cNvSpPr txBox="1"/>
          <p:nvPr/>
        </p:nvSpPr>
        <p:spPr>
          <a:xfrm>
            <a:off x="2642230" y="3961889"/>
            <a:ext cx="2637316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Bacteria won’t grow after plating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08807E-AB75-DE40-AFE2-19D1F4A6DBB3}"/>
                  </a:ext>
                </a:extLst>
              </p:cNvPr>
              <p:cNvSpPr txBox="1"/>
              <p:nvPr/>
            </p:nvSpPr>
            <p:spPr>
              <a:xfrm>
                <a:off x="6572683" y="2084832"/>
                <a:ext cx="2737291" cy="64633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cs typeface="Times New Roman" panose="02020603050405020304" pitchFamily="18" charset="0"/>
                  </a:rPr>
                  <a:t>Switch to </a:t>
                </a:r>
                <a14:m>
                  <m:oMath xmlns:m="http://schemas.openxmlformats.org/officeDocument/2006/math">
                    <m:r>
                      <a:rPr lang="en-US" b="0" i="1" smtClean="0">
                        <a:cs typeface="Times New Roman" panose="02020603050405020304" pitchFamily="18" charset="0"/>
                      </a:rPr>
                      <m:t>𝑁𝑎𝐶</m:t>
                    </m:r>
                    <m:sSub>
                      <m:sSubPr>
                        <m:ctrlPr>
                          <a:rPr lang="en-US" b="0" i="1" smtClean="0"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b="0" dirty="0">
                    <a:cs typeface="Times New Roman" panose="02020603050405020304" pitchFamily="18" charset="0"/>
                  </a:rPr>
                  <a:t> buffer to prevent precipitation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08807E-AB75-DE40-AFE2-19D1F4A6D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683" y="2084832"/>
                <a:ext cx="2737291" cy="646331"/>
              </a:xfrm>
              <a:prstGeom prst="rect">
                <a:avLst/>
              </a:prstGeom>
              <a:blipFill>
                <a:blip r:embed="rId2"/>
                <a:stretch>
                  <a:fillRect t="-1923" r="-1852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DC4F074-C3D7-4A49-B1BF-C443178317F9}"/>
              </a:ext>
            </a:extLst>
          </p:cNvPr>
          <p:cNvSpPr txBox="1"/>
          <p:nvPr/>
        </p:nvSpPr>
        <p:spPr>
          <a:xfrm>
            <a:off x="6572683" y="3067480"/>
            <a:ext cx="273729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pH adjust buffer after autoclaving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CBF8EA-FDB6-514D-8BAB-29136FA88D21}"/>
              </a:ext>
            </a:extLst>
          </p:cNvPr>
          <p:cNvSpPr txBox="1"/>
          <p:nvPr/>
        </p:nvSpPr>
        <p:spPr>
          <a:xfrm>
            <a:off x="6608311" y="3961720"/>
            <a:ext cx="270166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New agar not conducive to growth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EFF4A5-7F40-8D42-8DA9-70D1B1677D25}"/>
                  </a:ext>
                </a:extLst>
              </p:cNvPr>
              <p:cNvSpPr txBox="1"/>
              <p:nvPr/>
            </p:nvSpPr>
            <p:spPr>
              <a:xfrm>
                <a:off x="6608311" y="4912856"/>
                <a:ext cx="2701663" cy="64633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cs typeface="Times New Roman" panose="02020603050405020304" pitchFamily="18" charset="0"/>
                  </a:rPr>
                  <a:t>Incubator fixed to remain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cs typeface="Times New Roman" panose="02020603050405020304" pitchFamily="18" charset="0"/>
                          </a:rPr>
                          <m:t>37</m:t>
                        </m:r>
                      </m:e>
                      <m:sup>
                        <m:r>
                          <a:rPr lang="en-US" b="0" i="1" smtClean="0"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en-US" b="0" i="1" smtClean="0"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b="0" i="1" smtClean="0"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endParaRPr lang="en-US" dirty="0"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EFF4A5-7F40-8D42-8DA9-70D1B1677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311" y="4912856"/>
                <a:ext cx="2701663" cy="646331"/>
              </a:xfrm>
              <a:prstGeom prst="rect">
                <a:avLst/>
              </a:prstGeom>
              <a:blipFill>
                <a:blip r:embed="rId3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6E3844-A329-494B-9D81-A8719CCF57D5}"/>
              </a:ext>
            </a:extLst>
          </p:cNvPr>
          <p:cNvCxnSpPr>
            <a:cxnSpLocks/>
          </p:cNvCxnSpPr>
          <p:nvPr/>
        </p:nvCxnSpPr>
        <p:spPr bwMode="auto">
          <a:xfrm>
            <a:off x="5328944" y="2353890"/>
            <a:ext cx="1021175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lg" len="sm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81C6FB-77B0-9245-83AA-A9F54CC1DE92}"/>
              </a:ext>
            </a:extLst>
          </p:cNvPr>
          <p:cNvCxnSpPr>
            <a:cxnSpLocks/>
          </p:cNvCxnSpPr>
          <p:nvPr/>
        </p:nvCxnSpPr>
        <p:spPr bwMode="auto">
          <a:xfrm>
            <a:off x="5328944" y="3294636"/>
            <a:ext cx="1021175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lg" len="sm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9D5CB6-148E-8D4F-9B82-B42C671A30F4}"/>
              </a:ext>
            </a:extLst>
          </p:cNvPr>
          <p:cNvCxnSpPr>
            <a:cxnSpLocks/>
          </p:cNvCxnSpPr>
          <p:nvPr/>
        </p:nvCxnSpPr>
        <p:spPr bwMode="auto">
          <a:xfrm>
            <a:off x="5335571" y="4260917"/>
            <a:ext cx="1014548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lg" len="sm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46E20D-9C4F-474D-8A0A-132CFAFB37AE}"/>
              </a:ext>
            </a:extLst>
          </p:cNvPr>
          <p:cNvCxnSpPr>
            <a:cxnSpLocks/>
          </p:cNvCxnSpPr>
          <p:nvPr/>
        </p:nvCxnSpPr>
        <p:spPr bwMode="auto">
          <a:xfrm>
            <a:off x="5335571" y="5264487"/>
            <a:ext cx="1014548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lg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07954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2DD5-2884-194F-911E-D5B84DA3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BC99F4-05A8-424D-8F9B-BD359995494A}"/>
              </a:ext>
            </a:extLst>
          </p:cNvPr>
          <p:cNvSpPr txBox="1"/>
          <p:nvPr/>
        </p:nvSpPr>
        <p:spPr>
          <a:xfrm>
            <a:off x="2661687" y="2084832"/>
            <a:ext cx="2693342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Bacteria are killed at low concentrations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B19A97-872F-1E49-85D5-ACF52727A726}"/>
              </a:ext>
            </a:extLst>
          </p:cNvPr>
          <p:cNvSpPr txBox="1"/>
          <p:nvPr/>
        </p:nvSpPr>
        <p:spPr>
          <a:xfrm>
            <a:off x="2661687" y="3070088"/>
            <a:ext cx="2693342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Bacteria are still killed at low concentrations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B35E92-2CED-714E-885E-995181120093}"/>
              </a:ext>
            </a:extLst>
          </p:cNvPr>
          <p:cNvSpPr txBox="1"/>
          <p:nvPr/>
        </p:nvSpPr>
        <p:spPr>
          <a:xfrm>
            <a:off x="6592140" y="2084832"/>
            <a:ext cx="273729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Excess silver removed with nitric acid wash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8B3823-FEEB-EA44-9440-5C004BCB7B45}"/>
              </a:ext>
            </a:extLst>
          </p:cNvPr>
          <p:cNvSpPr txBox="1"/>
          <p:nvPr/>
        </p:nvSpPr>
        <p:spPr>
          <a:xfrm>
            <a:off x="6592140" y="3068308"/>
            <a:ext cx="273729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Additional rinsing to remove nitric acid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BE2FDE9-B49B-BD4E-895D-A555CBED1C84}"/>
              </a:ext>
            </a:extLst>
          </p:cNvPr>
          <p:cNvCxnSpPr>
            <a:cxnSpLocks/>
          </p:cNvCxnSpPr>
          <p:nvPr/>
        </p:nvCxnSpPr>
        <p:spPr bwMode="auto">
          <a:xfrm>
            <a:off x="5570965" y="2421977"/>
            <a:ext cx="1021175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lg" len="sm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B1929E-18AE-B64F-A29C-5F8D9B632737}"/>
              </a:ext>
            </a:extLst>
          </p:cNvPr>
          <p:cNvCxnSpPr>
            <a:cxnSpLocks/>
          </p:cNvCxnSpPr>
          <p:nvPr/>
        </p:nvCxnSpPr>
        <p:spPr bwMode="auto">
          <a:xfrm>
            <a:off x="5570965" y="3373376"/>
            <a:ext cx="1021175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lg" len="sm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6AA05A8-DCC5-FF47-A834-1DEA3DF1C59B}"/>
              </a:ext>
            </a:extLst>
          </p:cNvPr>
          <p:cNvSpPr txBox="1"/>
          <p:nvPr/>
        </p:nvSpPr>
        <p:spPr>
          <a:xfrm>
            <a:off x="2661687" y="4015590"/>
            <a:ext cx="2693342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Bacteria in the negative control won’t grow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C0C231-BE95-B544-B5D0-94813C2B9A1B}"/>
              </a:ext>
            </a:extLst>
          </p:cNvPr>
          <p:cNvSpPr txBox="1"/>
          <p:nvPr/>
        </p:nvSpPr>
        <p:spPr>
          <a:xfrm>
            <a:off x="2661687" y="4961092"/>
            <a:ext cx="2693342" cy="646331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Bacteria in the negative control still won’t grow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A7B2FE-FB7D-304C-B33A-8581DAEBFEF0}"/>
              </a:ext>
            </a:extLst>
          </p:cNvPr>
          <p:cNvSpPr txBox="1"/>
          <p:nvPr/>
        </p:nvSpPr>
        <p:spPr>
          <a:xfrm>
            <a:off x="6592140" y="4015590"/>
            <a:ext cx="273729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Switch to disposable plastic tubes/fresh glass vials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651A52-90EE-3343-B13C-76DED23A0C26}"/>
              </a:ext>
            </a:extLst>
          </p:cNvPr>
          <p:cNvSpPr txBox="1"/>
          <p:nvPr/>
        </p:nvSpPr>
        <p:spPr>
          <a:xfrm>
            <a:off x="6592140" y="4959312"/>
            <a:ext cx="273729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Use lower silver nanoparticle concentrations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18F3D9A-CC95-7542-8739-D0FCA8DB0CD3}"/>
              </a:ext>
            </a:extLst>
          </p:cNvPr>
          <p:cNvCxnSpPr>
            <a:cxnSpLocks/>
          </p:cNvCxnSpPr>
          <p:nvPr/>
        </p:nvCxnSpPr>
        <p:spPr bwMode="auto">
          <a:xfrm>
            <a:off x="5570965" y="4352735"/>
            <a:ext cx="1021175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lg" len="sm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4D4C9DC-7650-C448-ADEA-B6885885C574}"/>
              </a:ext>
            </a:extLst>
          </p:cNvPr>
          <p:cNvCxnSpPr>
            <a:cxnSpLocks/>
          </p:cNvCxnSpPr>
          <p:nvPr/>
        </p:nvCxnSpPr>
        <p:spPr bwMode="auto">
          <a:xfrm>
            <a:off x="5570965" y="5264380"/>
            <a:ext cx="1021175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lg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55353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2DD5-2884-194F-911E-D5B84DA3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ED01F7B-8799-F84C-84CB-81127797A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51" y="1335024"/>
            <a:ext cx="3046583" cy="43689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65148D-29D4-3748-AAF0-7B293B474808}"/>
              </a:ext>
            </a:extLst>
          </p:cNvPr>
          <p:cNvSpPr txBox="1"/>
          <p:nvPr/>
        </p:nvSpPr>
        <p:spPr>
          <a:xfrm>
            <a:off x="7410919" y="5704023"/>
            <a:ext cx="3295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Silver precipitate after contact time in </a:t>
            </a:r>
            <a:r>
              <a:rPr lang="en-US" dirty="0" err="1">
                <a:cs typeface="Times New Roman" panose="02020603050405020304" pitchFamily="18" charset="0"/>
              </a:rPr>
              <a:t>NaCl</a:t>
            </a:r>
            <a:r>
              <a:rPr lang="en-US" dirty="0">
                <a:cs typeface="Times New Roman" panose="02020603050405020304" pitchFamily="18" charset="0"/>
              </a:rPr>
              <a:t>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EEC79-276F-0144-8C8E-D49060CD7794}"/>
              </a:ext>
            </a:extLst>
          </p:cNvPr>
          <p:cNvSpPr txBox="1"/>
          <p:nvPr/>
        </p:nvSpPr>
        <p:spPr>
          <a:xfrm>
            <a:off x="750577" y="2555599"/>
            <a:ext cx="56031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135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Bacteria is sensitive to many different factors outside of the target contaminant.</a:t>
            </a:r>
          </a:p>
          <a:p>
            <a:pPr marL="457200" indent="-457200" defTabSz="3135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Chloride ions in a </a:t>
            </a:r>
            <a:r>
              <a:rPr lang="en-US" sz="2400" dirty="0" err="1">
                <a:cs typeface="Times New Roman" panose="02020603050405020304" pitchFamily="18" charset="0"/>
              </a:rPr>
              <a:t>NaCl</a:t>
            </a:r>
            <a:r>
              <a:rPr lang="en-US" sz="2400" dirty="0">
                <a:cs typeface="Times New Roman" panose="02020603050405020304" pitchFamily="18" charset="0"/>
              </a:rPr>
              <a:t> solution precipitates much of the silver in solution.</a:t>
            </a:r>
          </a:p>
          <a:p>
            <a:pPr marL="457200" indent="-457200" defTabSz="31353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Bacteria is indeed sensitive to silver.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664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2DD5-2884-194F-911E-D5B84DA3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EEC79-276F-0144-8C8E-D49060CD7794}"/>
              </a:ext>
            </a:extLst>
          </p:cNvPr>
          <p:cNvSpPr txBox="1"/>
          <p:nvPr/>
        </p:nvSpPr>
        <p:spPr>
          <a:xfrm>
            <a:off x="1024128" y="2493393"/>
            <a:ext cx="6953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135313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Complete the characterization of silver ions and silver nanoparticles of varying sizes from 20nm to 300nm. </a:t>
            </a:r>
          </a:p>
          <a:p>
            <a:pPr marL="457200" indent="-457200" defTabSz="3135313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Synthesize silver-doped graphene oxide. </a:t>
            </a:r>
          </a:p>
          <a:p>
            <a:pPr marL="457200" indent="-457200" defTabSz="3135313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anose="02020603050405020304" pitchFamily="18" charset="0"/>
              </a:rPr>
              <a:t>Characterize the dose-toxicity of </a:t>
            </a:r>
            <a:r>
              <a:rPr lang="en-US" sz="2400" dirty="0" err="1">
                <a:cs typeface="Times New Roman" panose="02020603050405020304" pitchFamily="18" charset="0"/>
              </a:rPr>
              <a:t>AgNP</a:t>
            </a:r>
            <a:r>
              <a:rPr lang="en-US" sz="2400" dirty="0">
                <a:cs typeface="Times New Roman" panose="02020603050405020304" pitchFamily="18" charset="0"/>
              </a:rPr>
              <a:t>-doped GO.</a:t>
            </a:r>
          </a:p>
        </p:txBody>
      </p:sp>
    </p:spTree>
    <p:extLst>
      <p:ext uri="{BB962C8B-B14F-4D97-AF65-F5344CB8AC3E}">
        <p14:creationId xmlns:p14="http://schemas.microsoft.com/office/powerpoint/2010/main" val="1960940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2DD5-2884-194F-911E-D5B84DA3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EEC79-276F-0144-8C8E-D49060CD7794}"/>
              </a:ext>
            </a:extLst>
          </p:cNvPr>
          <p:cNvSpPr txBox="1"/>
          <p:nvPr/>
        </p:nvSpPr>
        <p:spPr>
          <a:xfrm>
            <a:off x="2407300" y="2084832"/>
            <a:ext cx="69537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35313"/>
            <a:r>
              <a:rPr lang="en-US" sz="2400" dirty="0">
                <a:cs typeface="Times New Roman" panose="02020603050405020304" pitchFamily="18" charset="0"/>
              </a:rPr>
              <a:t>I would very much like to thank my PI, Dr. François Perreault for being such a good mentor and for supporting me in my post-graduation plans. I would also like to thank my graduate student mentor, Ana, for being such a patient teacher and giving me all the skills I need to be a independent researcher. Finally, I would like to thank my lab mates for being so welcoming and helpful in the lab. </a:t>
            </a:r>
          </a:p>
        </p:txBody>
      </p:sp>
    </p:spTree>
    <p:extLst>
      <p:ext uri="{BB962C8B-B14F-4D97-AF65-F5344CB8AC3E}">
        <p14:creationId xmlns:p14="http://schemas.microsoft.com/office/powerpoint/2010/main" val="8906916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{A2DD4EB2-10E9-1B43-B658-CE129D781E55}tf10001061</Template>
  <TotalTime>37</TotalTime>
  <Words>548</Words>
  <Application>Microsoft Macintosh PowerPoint</Application>
  <PresentationFormat>Widescreen</PresentationFormat>
  <Paragraphs>59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Tw Cen MT</vt:lpstr>
      <vt:lpstr>Tw Cen MT Condensed</vt:lpstr>
      <vt:lpstr>Wingdings 3</vt:lpstr>
      <vt:lpstr>Integral</vt:lpstr>
      <vt:lpstr>Dose-toxicity characterization of silver nanoparticles</vt:lpstr>
      <vt:lpstr>introduction</vt:lpstr>
      <vt:lpstr>Materials and methods</vt:lpstr>
      <vt:lpstr>Initial results</vt:lpstr>
      <vt:lpstr>ongoing results</vt:lpstr>
      <vt:lpstr>ongoing results</vt:lpstr>
      <vt:lpstr>conclusion</vt:lpstr>
      <vt:lpstr>Future work</vt:lpstr>
      <vt:lpstr>acknowledgements</vt:lpstr>
      <vt:lpstr>References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Dose-toxicity characterization of silver nanoparticles</dc:title>
  <dc:creator>Microsoft Office User</dc:creator>
  <cp:lastModifiedBy>Microsoft Office User</cp:lastModifiedBy>
  <cp:revision>9</cp:revision>
  <dcterms:created xsi:type="dcterms:W3CDTF">2020-03-24T18:05:57Z</dcterms:created>
  <dcterms:modified xsi:type="dcterms:W3CDTF">2020-03-24T18:43:13Z</dcterms:modified>
</cp:coreProperties>
</file>